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docx" ContentType="application/vnd.openxmlformats-officedocument.wordprocessingml.document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83" r:id="rId2"/>
    <p:sldId id="258" r:id="rId3"/>
    <p:sldId id="260" r:id="rId4"/>
    <p:sldId id="289" r:id="rId5"/>
    <p:sldId id="264" r:id="rId6"/>
    <p:sldId id="293" r:id="rId7"/>
    <p:sldId id="292" r:id="rId8"/>
    <p:sldId id="291" r:id="rId9"/>
    <p:sldId id="290" r:id="rId10"/>
    <p:sldId id="294" r:id="rId11"/>
    <p:sldId id="279" r:id="rId12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AD7B"/>
    <a:srgbClr val="00C878"/>
    <a:srgbClr val="F6BE00"/>
    <a:srgbClr val="55A064"/>
    <a:srgbClr val="0A6446"/>
    <a:srgbClr val="098F66"/>
    <a:srgbClr val="00EAB7"/>
    <a:srgbClr val="FFFFFF"/>
    <a:srgbClr val="FFC878"/>
    <a:srgbClr val="0DC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91" autoAdjust="0"/>
    <p:restoredTop sz="94660"/>
  </p:normalViewPr>
  <p:slideViewPr>
    <p:cSldViewPr>
      <p:cViewPr>
        <p:scale>
          <a:sx n="124" d="100"/>
          <a:sy n="124" d="100"/>
        </p:scale>
        <p:origin x="-389" y="-5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media/audio1.wav>
</file>

<file path=ppt/media/hdphoto1.wdp>
</file>

<file path=ppt/media/image1.png>
</file>

<file path=ppt/media/image2.jpg>
</file>

<file path=ppt/media/image3.png>
</file>

<file path=ppt/media/image6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1B18BB-639C-42BE-B0DE-21E803C82813}" type="datetimeFigureOut">
              <a:rPr lang="zh-CN" altLang="en-US" smtClean="0"/>
              <a:pPr/>
              <a:t>2019/4/6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3B1B66-F3EE-4F0D-95E9-FE23E9477CC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439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3B1B66-F3EE-4F0D-95E9-FE23E9477CC4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3B1B66-F3EE-4F0D-95E9-FE23E9477CC4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3B1B66-F3EE-4F0D-95E9-FE23E9477CC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3B1B66-F3EE-4F0D-95E9-FE23E9477CC4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3B1B66-F3EE-4F0D-95E9-FE23E9477CC4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3B1B66-F3EE-4F0D-95E9-FE23E9477CC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3B1B66-F3EE-4F0D-95E9-FE23E9477CC4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3B1B66-F3EE-4F0D-95E9-FE23E9477CC4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pattFill prst="ltVert">
          <a:fgClr>
            <a:schemeClr val="accent2"/>
          </a:fgClr>
          <a:bgClr>
            <a:schemeClr val="accent2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pattFill prst="ltVert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pattFill prst="ltVert">
          <a:fgClr>
            <a:schemeClr val="accent2">
              <a:lumMod val="75000"/>
            </a:schemeClr>
          </a:fgClr>
          <a:bgClr>
            <a:schemeClr val="accent2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Vert">
          <a:fgClr>
            <a:schemeClr val="bg1">
              <a:lumMod val="95000"/>
            </a:schemeClr>
          </a:fgClr>
          <a:bgClr>
            <a:schemeClr val="bg1">
              <a:lumMod val="8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__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package" Target="../embeddings/Microsoft_Word___2.docx"/><Relationship Id="rId4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wav"/><Relationship Id="rId1" Type="http://schemas.openxmlformats.org/officeDocument/2006/relationships/audio" Target="NULL" TargetMode="External"/><Relationship Id="rId6" Type="http://schemas.openxmlformats.org/officeDocument/2006/relationships/image" Target="../media/image1.png"/><Relationship Id="rId5" Type="http://schemas.openxmlformats.org/officeDocument/2006/relationships/audio" Target="../media/audio1.wav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29354" y="2747704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读书讨论</a:t>
            </a:r>
            <a:endParaRPr lang="zh-CN" altLang="en-US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94989" y="3539792"/>
            <a:ext cx="3905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G02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小组：高兴欣 王晨旭 倪嘉玲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winxp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9756576" y="-884634"/>
            <a:ext cx="609600" cy="609600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3851920" y="987574"/>
            <a:ext cx="1429852" cy="1429852"/>
            <a:chOff x="1232831" y="1748812"/>
            <a:chExt cx="1645876" cy="1645876"/>
          </a:xfrm>
        </p:grpSpPr>
        <p:sp>
          <p:nvSpPr>
            <p:cNvPr id="2" name="圆角矩形 1"/>
            <p:cNvSpPr/>
            <p:nvPr/>
          </p:nvSpPr>
          <p:spPr>
            <a:xfrm>
              <a:off x="1232831" y="1748812"/>
              <a:ext cx="1645876" cy="1645876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438955" y="2080468"/>
              <a:ext cx="1245871" cy="8856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400" dirty="0" smtClean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G02</a:t>
              </a:r>
              <a:endParaRPr lang="zh-CN" altLang="en-US" sz="44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cxnSp>
        <p:nvCxnSpPr>
          <p:cNvPr id="8" name="直接箭头连接符 7"/>
          <p:cNvCxnSpPr/>
          <p:nvPr/>
        </p:nvCxnSpPr>
        <p:spPr>
          <a:xfrm>
            <a:off x="3296627" y="2614141"/>
            <a:ext cx="4083685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7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7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31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4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0 L 0.27517 0 " pathEditMode="relative" rAng="0" ptsTypes="AA">
                                      <p:cBhvr>
                                        <p:cTn id="37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5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7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700" fill="hold"/>
                                        <p:tgtEl>
                                          <p:spTgt spid="15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3" grpId="0"/>
      <p:bldP spid="3" grpId="1"/>
      <p:bldP spid="7" grpId="0"/>
      <p:bldP spid="7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47864" y="195486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会议记录</a:t>
            </a:r>
            <a:endParaRPr lang="zh-CN" altLang="en-US" sz="4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039498"/>
              </p:ext>
            </p:extLst>
          </p:nvPr>
        </p:nvGraphicFramePr>
        <p:xfrm>
          <a:off x="5220072" y="884014"/>
          <a:ext cx="3335337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文档" r:id="rId3" imgW="5641479" imgH="6875864" progId="Word.Document.12">
                  <p:embed/>
                </p:oleObj>
              </mc:Choice>
              <mc:Fallback>
                <p:oleObj name="文档" r:id="rId3" imgW="5641479" imgH="687586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20072" y="884014"/>
                        <a:ext cx="3335337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8891794"/>
              </p:ext>
            </p:extLst>
          </p:nvPr>
        </p:nvGraphicFramePr>
        <p:xfrm>
          <a:off x="437778" y="915566"/>
          <a:ext cx="348615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文档" r:id="rId5" imgW="5641479" imgH="6579289" progId="Word.Document.12">
                  <p:embed/>
                </p:oleObj>
              </mc:Choice>
              <mc:Fallback>
                <p:oleObj name="文档" r:id="rId5" imgW="5641479" imgH="657928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7778" y="915566"/>
                        <a:ext cx="3486150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840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F:\1-原创素材\4_ks02\PPT\PPT-0_小图标\119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2196" y="1761926"/>
            <a:ext cx="542840" cy="696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132475" y="3435846"/>
            <a:ext cx="28759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13874" y="4013071"/>
            <a:ext cx="13131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谢谢观看</a:t>
            </a:r>
            <a:endParaRPr lang="zh-CN" altLang="en-US" sz="2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491608" y="913820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491608" y="3146068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5400000">
            <a:off x="5616116" y="2038328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5400000">
            <a:off x="3383868" y="2038328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rot="2700000">
            <a:off x="5283283" y="1242313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rot="2700000">
            <a:off x="3704845" y="2820751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 rot="8100000">
            <a:off x="5283283" y="2832607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8100000">
            <a:off x="3704845" y="1254169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320000">
            <a:off x="4911733" y="992225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320000">
            <a:off x="4075519" y="3061929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6720000">
            <a:off x="5533111" y="2456099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6720000">
            <a:off x="3463407" y="1619885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4020000">
            <a:off x="5522706" y="1593364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4020000">
            <a:off x="3467910" y="2465572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9420000">
            <a:off x="4926970" y="3067860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9420000">
            <a:off x="4054762" y="1013064"/>
            <a:ext cx="144016" cy="1440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8" presetClass="emph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Rot by="21600000">
                                      <p:cBhvr>
                                        <p:cTn id="59" dur="2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16" presetClass="entr" presetSubtype="37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5" grpId="0" animBg="1"/>
      <p:bldP spid="9" grpId="0" animBg="1"/>
      <p:bldP spid="12" grpId="0" animBg="1"/>
      <p:bldP spid="13" grpId="0" animBg="1"/>
      <p:bldP spid="20" grpId="0" animBg="1"/>
      <p:bldP spid="21" grpId="0" animBg="1"/>
      <p:bldP spid="18" grpId="0" animBg="1"/>
      <p:bldP spid="19" grpId="0" animBg="1"/>
      <p:bldP spid="51" grpId="0" animBg="1"/>
      <p:bldP spid="52" grpId="0" animBg="1"/>
      <p:bldP spid="49" grpId="0" animBg="1"/>
      <p:bldP spid="50" grpId="0" animBg="1"/>
      <p:bldP spid="45" grpId="0" animBg="1"/>
      <p:bldP spid="46" grpId="0" animBg="1"/>
      <p:bldP spid="43" grpId="0" animBg="1"/>
      <p:bldP spid="4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905966" y="627534"/>
            <a:ext cx="31880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30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/CONTENTS</a:t>
            </a:r>
            <a:endParaRPr lang="zh-CN" altLang="en-US" sz="3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827072" y="2535926"/>
            <a:ext cx="5616624" cy="46805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 dirty="0">
              <a:solidFill>
                <a:srgbClr val="098F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763688" y="2585286"/>
            <a:ext cx="57783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PMBOK</a:t>
            </a:r>
            <a:r>
              <a:rPr lang="zh-CN" altLang="en-US" sz="1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Project Management Body Of </a:t>
            </a:r>
            <a:r>
              <a:rPr lang="en-US" altLang="zh-CN" sz="1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Knowledge</a:t>
            </a:r>
            <a:r>
              <a:rPr lang="zh-CN" altLang="en-US" sz="1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）项目管理知识体系</a:t>
            </a:r>
            <a:endParaRPr lang="zh-CN" altLang="en-US" sz="1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背景音乐11_小清新《美好未来》.wav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931.380859"/>
                </p14:media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9773344" y="-921221"/>
            <a:ext cx="609600" cy="609600"/>
          </a:xfrm>
          <a:prstGeom prst="rect">
            <a:avLst/>
          </a:prstGeom>
        </p:spPr>
      </p:pic>
      <p:sp>
        <p:nvSpPr>
          <p:cNvPr id="20" name="圆角矩形 19"/>
          <p:cNvSpPr/>
          <p:nvPr/>
        </p:nvSpPr>
        <p:spPr>
          <a:xfrm>
            <a:off x="1852851" y="1419622"/>
            <a:ext cx="5616624" cy="46805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 dirty="0">
              <a:solidFill>
                <a:srgbClr val="098F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123728" y="1441108"/>
            <a:ext cx="50244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RUP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Rational Unified 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Process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）统一软件开发过程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dou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2" presetID="16" presetClass="entr" presetSubtype="37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6" presetClass="emph" presetSubtype="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6" presetClass="emph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3" grpId="0"/>
      <p:bldP spid="17" grpId="0" animBg="1"/>
      <p:bldP spid="17" grpId="1" animBg="1"/>
      <p:bldP spid="18" grpId="0"/>
      <p:bldP spid="20" grpId="0" animBg="1"/>
      <p:bldP spid="20" grpId="1" animBg="1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99592" y="1441108"/>
            <a:ext cx="817480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RUP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Rational Unified </a:t>
            </a:r>
            <a:r>
              <a:rPr lang="en-US" altLang="zh-CN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Process</a:t>
            </a:r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4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统一软件开发过程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251520" y="699542"/>
            <a:ext cx="4752528" cy="3831232"/>
            <a:chOff x="372987" y="317329"/>
            <a:chExt cx="5234669" cy="3168352"/>
          </a:xfrm>
        </p:grpSpPr>
        <p:sp>
          <p:nvSpPr>
            <p:cNvPr id="5" name="圆角矩形 4"/>
            <p:cNvSpPr/>
            <p:nvPr/>
          </p:nvSpPr>
          <p:spPr>
            <a:xfrm>
              <a:off x="372987" y="317329"/>
              <a:ext cx="5234669" cy="316835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610926" y="391607"/>
              <a:ext cx="4752528" cy="2784082"/>
              <a:chOff x="610926" y="391607"/>
              <a:chExt cx="4752528" cy="2784082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610926" y="859511"/>
                <a:ext cx="4752528" cy="23161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Rational 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Unified Process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（以下简称</a:t>
                </a:r>
                <a:r>
                  <a:rPr lang="en-US" altLang="zh-CN" sz="1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RUP</a:t>
                </a:r>
                <a:r>
                  <a:rPr lang="zh-CN" altLang="en-US" sz="1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是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一套软件工程方法，主要由 </a:t>
                </a:r>
                <a:r>
                  <a:rPr lang="en-US" altLang="zh-CN" sz="1600" dirty="0" err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Ivar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Jacobson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 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The </a:t>
                </a:r>
                <a:r>
                  <a:rPr lang="en-US" altLang="zh-CN" sz="1600" dirty="0" err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Objectory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1600" dirty="0" err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Approch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 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The Rational </a:t>
                </a:r>
                <a:r>
                  <a:rPr lang="en-US" altLang="zh-CN" sz="1600" dirty="0" err="1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Approch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发展而来。同时，它又是文档化的软件工程产品，所有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RUP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的实施细节及方法导引均以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Web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文档的方式集成在一张光盘上，由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Rational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公司开发、维护并销售。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RUP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又是一套软件工程方法的框架，各个组织可根据自身的实际情况，以及项目规模对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RUP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进行裁剪和修改，以制定出合乎需要的软件工程过程</a:t>
                </a:r>
                <a:r>
                  <a:rPr lang="zh-CN" altLang="en-US" sz="1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2450783" y="391607"/>
                <a:ext cx="9361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 smtClean="0">
                    <a:solidFill>
                      <a:schemeClr val="bg1"/>
                    </a:solidFill>
                  </a:rPr>
                  <a:t>简介</a:t>
                </a:r>
                <a:endParaRPr lang="zh-CN" altLang="en-US" sz="2400" b="1" dirty="0">
                  <a:solidFill>
                    <a:schemeClr val="bg1"/>
                  </a:solidFill>
                </a:endParaRPr>
              </a:p>
            </p:txBody>
          </p:sp>
        </p:grp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35144"/>
            <a:ext cx="3635395" cy="2664296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 flipH="1" flipV="1">
            <a:off x="5436096" y="2715765"/>
            <a:ext cx="3384376" cy="232756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6746452" y="2715766"/>
            <a:ext cx="849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</a:rPr>
              <a:t>特点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580112" y="3075806"/>
            <a:ext cx="3168352" cy="1895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软件开发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是一个叠代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软件开发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是由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 Case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驱动的</a:t>
            </a:r>
            <a:endParaRPr lang="en-US" altLang="zh-CN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C.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软件开发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是以构架设计（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Architectural Design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）为中心的。</a:t>
            </a:r>
          </a:p>
        </p:txBody>
      </p:sp>
    </p:spTree>
    <p:extLst>
      <p:ext uri="{BB962C8B-B14F-4D97-AF65-F5344CB8AC3E}">
        <p14:creationId xmlns:p14="http://schemas.microsoft.com/office/powerpoint/2010/main" val="158017885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5530" y="1010847"/>
            <a:ext cx="7776864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latin typeface="+mn-ea"/>
              </a:rPr>
              <a:t>RUP</a:t>
            </a:r>
            <a:r>
              <a:rPr lang="zh-CN" altLang="en-US" sz="1000" dirty="0">
                <a:latin typeface="+mn-ea"/>
              </a:rPr>
              <a:t>采用以下四个基本模型元素组织和构造系统开发过程。</a:t>
            </a:r>
          </a:p>
          <a:p>
            <a:r>
              <a:rPr lang="zh-CN" altLang="en-US" sz="1000" b="1" dirty="0">
                <a:latin typeface="+mn-ea"/>
              </a:rPr>
              <a:t>角色</a:t>
            </a:r>
            <a:r>
              <a:rPr lang="zh-CN" altLang="en-US" sz="1000" dirty="0">
                <a:latin typeface="+mn-ea"/>
              </a:rPr>
              <a:t> </a:t>
            </a:r>
            <a:r>
              <a:rPr lang="en-US" altLang="zh-CN" sz="1000" dirty="0">
                <a:latin typeface="+mn-ea"/>
              </a:rPr>
              <a:t>: the who</a:t>
            </a:r>
          </a:p>
          <a:p>
            <a:r>
              <a:rPr lang="zh-CN" altLang="en-US" sz="1000" b="1" dirty="0">
                <a:latin typeface="+mn-ea"/>
              </a:rPr>
              <a:t>行为</a:t>
            </a:r>
            <a:r>
              <a:rPr lang="zh-CN" altLang="en-US" sz="1000" dirty="0">
                <a:latin typeface="+mn-ea"/>
              </a:rPr>
              <a:t> </a:t>
            </a:r>
            <a:r>
              <a:rPr lang="en-US" altLang="zh-CN" sz="1000" dirty="0">
                <a:latin typeface="+mn-ea"/>
              </a:rPr>
              <a:t>: the how</a:t>
            </a:r>
          </a:p>
          <a:p>
            <a:r>
              <a:rPr lang="zh-CN" altLang="en-US" sz="1000" b="1" dirty="0">
                <a:latin typeface="+mn-ea"/>
              </a:rPr>
              <a:t>产品</a:t>
            </a:r>
            <a:r>
              <a:rPr lang="zh-CN" altLang="en-US" sz="1000" dirty="0">
                <a:latin typeface="+mn-ea"/>
              </a:rPr>
              <a:t> </a:t>
            </a:r>
            <a:r>
              <a:rPr lang="en-US" altLang="zh-CN" sz="1000" dirty="0">
                <a:latin typeface="+mn-ea"/>
              </a:rPr>
              <a:t>: the what</a:t>
            </a:r>
          </a:p>
          <a:p>
            <a:r>
              <a:rPr lang="zh-CN" altLang="en-US" sz="1000" b="1" dirty="0">
                <a:latin typeface="+mn-ea"/>
              </a:rPr>
              <a:t>工作流 </a:t>
            </a:r>
            <a:r>
              <a:rPr lang="en-US" altLang="zh-CN" sz="1000" dirty="0">
                <a:latin typeface="+mn-ea"/>
              </a:rPr>
              <a:t>: the </a:t>
            </a:r>
            <a:r>
              <a:rPr lang="en-US" altLang="zh-CN" sz="1000" dirty="0" smtClean="0">
                <a:latin typeface="+mn-ea"/>
              </a:rPr>
              <a:t>when</a:t>
            </a:r>
          </a:p>
          <a:p>
            <a:endParaRPr lang="en-US" altLang="zh-CN" sz="1000" dirty="0"/>
          </a:p>
          <a:p>
            <a:pPr indent="457200">
              <a:lnSpc>
                <a:spcPct val="150000"/>
              </a:lnSpc>
            </a:pPr>
            <a:r>
              <a:rPr lang="zh-CN" altLang="en-US" sz="1000" dirty="0">
                <a:latin typeface="+mn-ea"/>
              </a:rPr>
              <a:t>角色描述某个人或一个小组的行为与职责。一个开发人员可以同时是几个角色，一个角色也可以由多个开发人员共同承担。</a:t>
            </a:r>
            <a:r>
              <a:rPr lang="en-US" altLang="zh-CN" sz="1000" dirty="0">
                <a:latin typeface="+mn-ea"/>
              </a:rPr>
              <a:t>RUP</a:t>
            </a:r>
            <a:r>
              <a:rPr lang="zh-CN" altLang="en-US" sz="1000" dirty="0">
                <a:latin typeface="+mn-ea"/>
              </a:rPr>
              <a:t>预先定义了很多角色，例如：</a:t>
            </a:r>
            <a:r>
              <a:rPr lang="en-US" altLang="zh-CN" sz="1000" dirty="0">
                <a:latin typeface="+mn-ea"/>
              </a:rPr>
              <a:t>Architect</a:t>
            </a:r>
            <a:r>
              <a:rPr lang="zh-CN" altLang="en-US" sz="1000" dirty="0">
                <a:latin typeface="+mn-ea"/>
              </a:rPr>
              <a:t>、</a:t>
            </a:r>
            <a:r>
              <a:rPr lang="en-US" altLang="zh-CN" sz="1000" dirty="0">
                <a:latin typeface="+mn-ea"/>
              </a:rPr>
              <a:t>Use-Case Designer</a:t>
            </a:r>
            <a:r>
              <a:rPr lang="zh-CN" altLang="en-US" sz="1000" dirty="0">
                <a:latin typeface="+mn-ea"/>
              </a:rPr>
              <a:t>、</a:t>
            </a:r>
            <a:r>
              <a:rPr lang="en-US" altLang="zh-CN" sz="1000" dirty="0">
                <a:latin typeface="+mn-ea"/>
              </a:rPr>
              <a:t>Course Developer</a:t>
            </a:r>
            <a:r>
              <a:rPr lang="zh-CN" altLang="en-US" sz="1000" dirty="0">
                <a:latin typeface="+mn-ea"/>
              </a:rPr>
              <a:t>、</a:t>
            </a:r>
            <a:r>
              <a:rPr lang="en-US" altLang="zh-CN" sz="1000" dirty="0">
                <a:latin typeface="+mn-ea"/>
              </a:rPr>
              <a:t>Implementer …</a:t>
            </a:r>
            <a:r>
              <a:rPr lang="zh-CN" altLang="en-US" sz="1000" dirty="0">
                <a:latin typeface="+mn-ea"/>
              </a:rPr>
              <a:t>，并对每一个角色的工作和职责都作了详尽的说明。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dirty="0">
                <a:latin typeface="+mn-ea"/>
              </a:rPr>
              <a:t>行为是一个有明确目的的独立工作单元。产品是行为生成、创建或修改的一段信息。它是行为的输入同时又是它的输出结果。产品以多种形式存在，例如：模型（</a:t>
            </a:r>
            <a:r>
              <a:rPr lang="en-US" altLang="zh-CN" sz="1000" dirty="0">
                <a:latin typeface="+mn-ea"/>
              </a:rPr>
              <a:t>Model</a:t>
            </a:r>
            <a:r>
              <a:rPr lang="zh-CN" altLang="en-US" sz="1000" dirty="0">
                <a:latin typeface="+mn-ea"/>
              </a:rPr>
              <a:t>）、源代码、可执行文件、文档等。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dirty="0">
                <a:latin typeface="+mn-ea"/>
              </a:rPr>
              <a:t>模型是从某一个角度对系统的完全描述。</a:t>
            </a:r>
            <a:r>
              <a:rPr lang="en-US" altLang="zh-CN" sz="1000" dirty="0">
                <a:latin typeface="+mn-ea"/>
              </a:rPr>
              <a:t>RUP</a:t>
            </a:r>
            <a:r>
              <a:rPr lang="zh-CN" altLang="en-US" sz="1000" dirty="0">
                <a:latin typeface="+mn-ea"/>
              </a:rPr>
              <a:t>的很大一部分工作就是设计和维护一系列的模型，这其中有</a:t>
            </a:r>
            <a:r>
              <a:rPr lang="en-US" altLang="zh-CN" sz="1000" dirty="0">
                <a:latin typeface="+mn-ea"/>
              </a:rPr>
              <a:t>Use Case Model</a:t>
            </a:r>
            <a:r>
              <a:rPr lang="zh-CN" altLang="en-US" sz="1000" dirty="0">
                <a:latin typeface="+mn-ea"/>
              </a:rPr>
              <a:t>、</a:t>
            </a:r>
            <a:r>
              <a:rPr lang="en-US" altLang="zh-CN" sz="1000" dirty="0">
                <a:latin typeface="+mn-ea"/>
              </a:rPr>
              <a:t>Business Model</a:t>
            </a:r>
            <a:r>
              <a:rPr lang="zh-CN" altLang="en-US" sz="1000" dirty="0">
                <a:latin typeface="+mn-ea"/>
              </a:rPr>
              <a:t>、 </a:t>
            </a:r>
            <a:r>
              <a:rPr lang="en-US" altLang="zh-CN" sz="1000" dirty="0">
                <a:latin typeface="+mn-ea"/>
              </a:rPr>
              <a:t>Analysis Model</a:t>
            </a:r>
            <a:r>
              <a:rPr lang="zh-CN" altLang="en-US" sz="1000" dirty="0">
                <a:latin typeface="+mn-ea"/>
              </a:rPr>
              <a:t>、</a:t>
            </a:r>
            <a:r>
              <a:rPr lang="en-US" altLang="zh-CN" sz="1000" dirty="0">
                <a:latin typeface="+mn-ea"/>
              </a:rPr>
              <a:t>Design Model</a:t>
            </a:r>
            <a:r>
              <a:rPr lang="zh-CN" altLang="en-US" sz="1000" dirty="0">
                <a:latin typeface="+mn-ea"/>
              </a:rPr>
              <a:t>等。所有的这些模型都以</a:t>
            </a:r>
            <a:r>
              <a:rPr lang="en-US" altLang="zh-CN" sz="1000" dirty="0">
                <a:latin typeface="+mn-ea"/>
              </a:rPr>
              <a:t>UML</a:t>
            </a:r>
            <a:r>
              <a:rPr lang="zh-CN" altLang="en-US" sz="1000" dirty="0">
                <a:latin typeface="+mn-ea"/>
              </a:rPr>
              <a:t>描述，因此它们是标准的并为多种</a:t>
            </a:r>
            <a:r>
              <a:rPr lang="en-US" altLang="zh-CN" sz="1000" dirty="0">
                <a:latin typeface="+mn-ea"/>
              </a:rPr>
              <a:t>CASE</a:t>
            </a:r>
            <a:r>
              <a:rPr lang="zh-CN" altLang="en-US" sz="1000" dirty="0">
                <a:latin typeface="+mn-ea"/>
              </a:rPr>
              <a:t>工具支持。</a:t>
            </a:r>
            <a:r>
              <a:rPr lang="en-US" altLang="zh-CN" sz="1000" dirty="0">
                <a:latin typeface="+mn-ea"/>
              </a:rPr>
              <a:t>RUP</a:t>
            </a:r>
            <a:r>
              <a:rPr lang="zh-CN" altLang="en-US" sz="1000" dirty="0">
                <a:latin typeface="+mn-ea"/>
              </a:rPr>
              <a:t>并不鼓励写在字面上的文挡，产品应尽可能地在</a:t>
            </a:r>
            <a:r>
              <a:rPr lang="en-US" altLang="zh-CN" sz="1000" dirty="0">
                <a:latin typeface="+mn-ea"/>
              </a:rPr>
              <a:t>CASE</a:t>
            </a:r>
            <a:r>
              <a:rPr lang="zh-CN" altLang="en-US" sz="1000" dirty="0">
                <a:latin typeface="+mn-ea"/>
              </a:rPr>
              <a:t>工具中创建和修改并为版本管理工具跟踪和维护，它们在整个软件开发周期中动态地增加和修改。当然也可以根据需要为模型生成报告（</a:t>
            </a:r>
            <a:r>
              <a:rPr lang="en-US" altLang="zh-CN" sz="1000" dirty="0">
                <a:latin typeface="+mn-ea"/>
              </a:rPr>
              <a:t>Reports</a:t>
            </a:r>
            <a:r>
              <a:rPr lang="zh-CN" altLang="en-US" sz="1000" dirty="0">
                <a:latin typeface="+mn-ea"/>
              </a:rPr>
              <a:t>），但它们是静态的，是某一时刻模型的快照不需要维护和修改。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dirty="0">
                <a:latin typeface="+mn-ea"/>
              </a:rPr>
              <a:t>工作流描述了一个有意义的连续的行为序列，每个工作流产生一些有价值的产品，并显示了角色之间的关系。</a:t>
            </a:r>
            <a:r>
              <a:rPr lang="en-US" altLang="zh-CN" sz="1000" dirty="0">
                <a:latin typeface="+mn-ea"/>
              </a:rPr>
              <a:t>RUP</a:t>
            </a:r>
            <a:r>
              <a:rPr lang="zh-CN" altLang="en-US" sz="1000" dirty="0">
                <a:latin typeface="+mn-ea"/>
              </a:rPr>
              <a:t>主要提供两种组织工作流的方式：核心工作流（</a:t>
            </a:r>
            <a:r>
              <a:rPr lang="en-US" altLang="zh-CN" sz="1000" dirty="0">
                <a:latin typeface="+mn-ea"/>
              </a:rPr>
              <a:t>Core Workflow</a:t>
            </a:r>
            <a:r>
              <a:rPr lang="zh-CN" altLang="en-US" sz="1000" dirty="0">
                <a:latin typeface="+mn-ea"/>
              </a:rPr>
              <a:t>）和迭代工作流（</a:t>
            </a:r>
            <a:r>
              <a:rPr lang="en-US" altLang="zh-CN" sz="1000" dirty="0">
                <a:latin typeface="+mn-ea"/>
              </a:rPr>
              <a:t>Iteration Workflow</a:t>
            </a:r>
            <a:r>
              <a:rPr lang="zh-CN" altLang="en-US" sz="1000" dirty="0">
                <a:latin typeface="+mn-ea"/>
              </a:rPr>
              <a:t>）。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3528" y="195486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方法描述</a:t>
            </a:r>
            <a:endParaRPr lang="zh-CN" altLang="en-US" sz="4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28" y="1275606"/>
            <a:ext cx="8352928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en-US" altLang="zh-CN" sz="1000" dirty="0">
                <a:latin typeface="+mn-ea"/>
              </a:rPr>
              <a:t>RUP</a:t>
            </a:r>
            <a:r>
              <a:rPr lang="zh-CN" altLang="en-US" sz="1000" dirty="0">
                <a:latin typeface="+mn-ea"/>
              </a:rPr>
              <a:t>有九个核心的工作流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dirty="0">
                <a:latin typeface="+mn-ea"/>
              </a:rPr>
              <a:t>以下简单描述这些工作流的目的：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b="1" dirty="0">
                <a:latin typeface="+mn-ea"/>
              </a:rPr>
              <a:t>商业建模（</a:t>
            </a:r>
            <a:r>
              <a:rPr lang="en-US" altLang="zh-CN" sz="1000" b="1" dirty="0">
                <a:latin typeface="+mn-ea"/>
              </a:rPr>
              <a:t>Business Modeling</a:t>
            </a:r>
            <a:r>
              <a:rPr lang="zh-CN" altLang="en-US" sz="1000" b="1" dirty="0">
                <a:latin typeface="+mn-ea"/>
              </a:rPr>
              <a:t>）</a:t>
            </a:r>
            <a:r>
              <a:rPr lang="zh-CN" altLang="en-US" sz="1000" dirty="0">
                <a:latin typeface="+mn-ea"/>
              </a:rPr>
              <a:t>：理解待开发系统的组织结构及其商业运作，确保所有参与人员对待开发系统有共同的认识。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b="1" dirty="0">
                <a:latin typeface="+mn-ea"/>
              </a:rPr>
              <a:t>需求分析（</a:t>
            </a:r>
            <a:r>
              <a:rPr lang="en-US" altLang="zh-CN" sz="1000" b="1" dirty="0">
                <a:latin typeface="+mn-ea"/>
              </a:rPr>
              <a:t>Requirements</a:t>
            </a:r>
            <a:r>
              <a:rPr lang="zh-CN" altLang="en-US" sz="1000" b="1" dirty="0">
                <a:latin typeface="+mn-ea"/>
              </a:rPr>
              <a:t>）</a:t>
            </a:r>
            <a:r>
              <a:rPr lang="zh-CN" altLang="en-US" sz="1000" dirty="0">
                <a:latin typeface="+mn-ea"/>
              </a:rPr>
              <a:t>：定义系统功能及用户界面，使客户知道系统的功能，开发人员知道系统的需求，为项目预算及计划提供基础。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b="1" dirty="0">
                <a:latin typeface="+mn-ea"/>
              </a:rPr>
              <a:t>分析与设计（</a:t>
            </a:r>
            <a:r>
              <a:rPr lang="en-US" altLang="zh-CN" sz="1000" b="1" dirty="0">
                <a:latin typeface="+mn-ea"/>
              </a:rPr>
              <a:t>Analysis and Design</a:t>
            </a:r>
            <a:r>
              <a:rPr lang="zh-CN" altLang="en-US" sz="1000" b="1" dirty="0">
                <a:latin typeface="+mn-ea"/>
              </a:rPr>
              <a:t>）</a:t>
            </a:r>
            <a:r>
              <a:rPr lang="zh-CN" altLang="en-US" sz="1000" dirty="0">
                <a:latin typeface="+mn-ea"/>
              </a:rPr>
              <a:t>：把需求分析的结果转化为实现规格。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b="1" dirty="0">
                <a:latin typeface="+mn-ea"/>
              </a:rPr>
              <a:t>实现（</a:t>
            </a:r>
            <a:r>
              <a:rPr lang="en-US" altLang="zh-CN" sz="1000" b="1" dirty="0">
                <a:latin typeface="+mn-ea"/>
              </a:rPr>
              <a:t>Implementation</a:t>
            </a:r>
            <a:r>
              <a:rPr lang="zh-CN" altLang="en-US" sz="1000" b="1" dirty="0">
                <a:latin typeface="+mn-ea"/>
              </a:rPr>
              <a:t>）</a:t>
            </a:r>
            <a:r>
              <a:rPr lang="zh-CN" altLang="en-US" sz="1000" dirty="0">
                <a:latin typeface="+mn-ea"/>
              </a:rPr>
              <a:t>：定义代码的组织结构、实现代码、单元测试、系统集成。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b="1" dirty="0">
                <a:latin typeface="+mn-ea"/>
              </a:rPr>
              <a:t>测试（</a:t>
            </a:r>
            <a:r>
              <a:rPr lang="en-US" altLang="zh-CN" sz="1000" b="1" dirty="0">
                <a:latin typeface="+mn-ea"/>
              </a:rPr>
              <a:t>Test</a:t>
            </a:r>
            <a:r>
              <a:rPr lang="zh-CN" altLang="en-US" sz="1000" b="1" dirty="0">
                <a:latin typeface="+mn-ea"/>
              </a:rPr>
              <a:t>）</a:t>
            </a:r>
            <a:r>
              <a:rPr lang="zh-CN" altLang="en-US" sz="1000" dirty="0">
                <a:latin typeface="+mn-ea"/>
              </a:rPr>
              <a:t>：校验各自子系统的交互与集成。确保所有的需求被正确实现并在系统发布前发现错误。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b="1" dirty="0">
                <a:latin typeface="+mn-ea"/>
              </a:rPr>
              <a:t>发布（</a:t>
            </a:r>
            <a:r>
              <a:rPr lang="en-US" altLang="zh-CN" sz="1000" b="1" dirty="0">
                <a:latin typeface="+mn-ea"/>
              </a:rPr>
              <a:t>Deployment</a:t>
            </a:r>
            <a:r>
              <a:rPr lang="zh-CN" altLang="en-US" sz="1000" b="1" dirty="0">
                <a:latin typeface="+mn-ea"/>
              </a:rPr>
              <a:t>）</a:t>
            </a:r>
            <a:r>
              <a:rPr lang="zh-CN" altLang="en-US" sz="1000" dirty="0">
                <a:latin typeface="+mn-ea"/>
              </a:rPr>
              <a:t>：打包、分发、安装软件，升级旧系统；培训用户及销售人员，并提供技术支持。制定并实施</a:t>
            </a:r>
            <a:r>
              <a:rPr lang="en-US" altLang="zh-CN" sz="1000" dirty="0">
                <a:latin typeface="+mn-ea"/>
              </a:rPr>
              <a:t>beta</a:t>
            </a:r>
            <a:r>
              <a:rPr lang="zh-CN" altLang="en-US" sz="1000" dirty="0">
                <a:latin typeface="+mn-ea"/>
              </a:rPr>
              <a:t>测试。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b="1" dirty="0">
                <a:latin typeface="+mn-ea"/>
              </a:rPr>
              <a:t>配置管理（</a:t>
            </a:r>
            <a:r>
              <a:rPr lang="en-US" altLang="zh-CN" sz="1000" b="1" dirty="0">
                <a:latin typeface="+mn-ea"/>
              </a:rPr>
              <a:t>Configuration and Change Management</a:t>
            </a:r>
            <a:r>
              <a:rPr lang="zh-CN" altLang="en-US" sz="1000" b="1" dirty="0">
                <a:latin typeface="+mn-ea"/>
              </a:rPr>
              <a:t>）</a:t>
            </a:r>
            <a:r>
              <a:rPr lang="zh-CN" altLang="en-US" sz="1000" dirty="0">
                <a:latin typeface="+mn-ea"/>
              </a:rPr>
              <a:t>：跟踪并维护系统所有产品</a:t>
            </a:r>
            <a:r>
              <a:rPr lang="en-US" altLang="zh-CN" sz="1000" dirty="0">
                <a:latin typeface="+mn-ea"/>
              </a:rPr>
              <a:t>s</a:t>
            </a:r>
            <a:r>
              <a:rPr lang="zh-CN" altLang="en-US" sz="1000" dirty="0">
                <a:latin typeface="+mn-ea"/>
              </a:rPr>
              <a:t>的完整性和一致性。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b="1" dirty="0">
                <a:latin typeface="+mn-ea"/>
              </a:rPr>
              <a:t>项目管理（</a:t>
            </a:r>
            <a:r>
              <a:rPr lang="en-US" altLang="zh-CN" sz="1000" b="1" dirty="0">
                <a:latin typeface="+mn-ea"/>
              </a:rPr>
              <a:t>Project Management</a:t>
            </a:r>
            <a:r>
              <a:rPr lang="zh-CN" altLang="en-US" sz="1000" b="1" dirty="0">
                <a:latin typeface="+mn-ea"/>
              </a:rPr>
              <a:t>）</a:t>
            </a:r>
            <a:r>
              <a:rPr lang="zh-CN" altLang="en-US" sz="1000" dirty="0">
                <a:latin typeface="+mn-ea"/>
              </a:rPr>
              <a:t>：为计划、执行和监控软件开发项目提供可行性的指导；为风险管理提供框架。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b="1" dirty="0">
                <a:latin typeface="+mn-ea"/>
              </a:rPr>
              <a:t>环境（</a:t>
            </a:r>
            <a:r>
              <a:rPr lang="en-US" altLang="zh-CN" sz="1000" b="1" dirty="0">
                <a:latin typeface="+mn-ea"/>
              </a:rPr>
              <a:t>Environment</a:t>
            </a:r>
            <a:r>
              <a:rPr lang="zh-CN" altLang="en-US" sz="1000" b="1" dirty="0">
                <a:latin typeface="+mn-ea"/>
              </a:rPr>
              <a:t>）</a:t>
            </a:r>
            <a:r>
              <a:rPr lang="zh-CN" altLang="en-US" sz="1000" dirty="0">
                <a:latin typeface="+mn-ea"/>
              </a:rPr>
              <a:t>：为组织提供过程管理和工具的支持。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3528" y="195486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工作流</a:t>
            </a:r>
            <a:endParaRPr lang="zh-CN" altLang="en-US" sz="4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7399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27584" y="1324688"/>
            <a:ext cx="763284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PMBOK</a:t>
            </a:r>
          </a:p>
          <a:p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Project Management Body Of </a:t>
            </a:r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Knowledge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项目管理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知识体系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746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979712" y="699542"/>
            <a:ext cx="4752528" cy="3831232"/>
            <a:chOff x="372987" y="317329"/>
            <a:chExt cx="5234669" cy="3168352"/>
          </a:xfrm>
        </p:grpSpPr>
        <p:sp>
          <p:nvSpPr>
            <p:cNvPr id="3" name="圆角矩形 2"/>
            <p:cNvSpPr/>
            <p:nvPr/>
          </p:nvSpPr>
          <p:spPr>
            <a:xfrm>
              <a:off x="372987" y="317329"/>
              <a:ext cx="5234669" cy="316835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610926" y="391607"/>
              <a:ext cx="4752528" cy="2987702"/>
              <a:chOff x="610926" y="391607"/>
              <a:chExt cx="4752528" cy="2987702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610926" y="859511"/>
                <a:ext cx="4752528" cy="2519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PMBOK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是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 Management Body Of Knowledge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的缩写， 指项目管理知识体系的意思，具体是美国项目管理协会（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PMI</a:t>
                </a:r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）对项目管理所需的知识、技能和工具进行的概括性描述。</a:t>
                </a:r>
              </a:p>
              <a:p>
                <a:r>
                  <a: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其内容有项目管理五大过程组和十大知识领域。包括：项目启动、项目规划、项目执行、项目监控、项目收尾。十大知识领域：范围管理、进度管理、质量管理、成本管理、资源管理、沟通管理、风险管理、采购管理、相关方管理。这是第五版教材的主要内容。在第六版教材中加入了敏捷管理知识点。</a:t>
                </a: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2450783" y="391607"/>
                <a:ext cx="9361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 smtClean="0">
                    <a:solidFill>
                      <a:schemeClr val="bg1"/>
                    </a:solidFill>
                  </a:rPr>
                  <a:t>简介</a:t>
                </a:r>
                <a:endParaRPr lang="zh-CN" altLang="en-US" sz="24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02153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4741463" y="-92547"/>
            <a:ext cx="4680520" cy="223616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3528" y="195486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学习心得</a:t>
            </a:r>
            <a:endParaRPr lang="zh-CN" altLang="en-US" sz="40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9512" y="1140125"/>
            <a:ext cx="4929693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zh-CN" sz="1000" dirty="0">
                <a:latin typeface="+mn-ea"/>
              </a:rPr>
              <a:t>五个过程组、十个知识领域、四十七个过程活动</a:t>
            </a:r>
          </a:p>
          <a:p>
            <a:pPr indent="457200">
              <a:lnSpc>
                <a:spcPct val="150000"/>
              </a:lnSpc>
            </a:pPr>
            <a:r>
              <a:rPr lang="zh-CN" altLang="zh-CN" sz="1000" dirty="0">
                <a:latin typeface="+mn-ea"/>
              </a:rPr>
              <a:t>项目管理过程可分为启动、规划、执行、监控和收尾五大过程。这些过程会以交叠的方式贯穿于项目的每个阶段。</a:t>
            </a:r>
          </a:p>
          <a:p>
            <a:pPr indent="457200">
              <a:lnSpc>
                <a:spcPct val="150000"/>
              </a:lnSpc>
            </a:pPr>
            <a:r>
              <a:rPr lang="zh-CN" altLang="zh-CN" sz="1000" dirty="0">
                <a:latin typeface="+mn-ea"/>
              </a:rPr>
              <a:t>项目知识领域包括整合、范围、进度、成本、质量、风险、沟通、人力、采购、干系人管理这十大方面。虽然</a:t>
            </a:r>
            <a:r>
              <a:rPr lang="en-US" altLang="zh-CN" sz="1000" dirty="0">
                <a:latin typeface="+mn-ea"/>
              </a:rPr>
              <a:t>PMBOK</a:t>
            </a:r>
            <a:r>
              <a:rPr lang="zh-CN" altLang="zh-CN" sz="1000" dirty="0">
                <a:latin typeface="+mn-ea"/>
              </a:rPr>
              <a:t>将这十大领域分章节逐一介绍，但实际中这些知识并不是割裂独立的，它们会贯穿在整个项目的不同过程，应随着项目的进展而择机灵活运用所需的知识。</a:t>
            </a:r>
          </a:p>
          <a:p>
            <a:pPr indent="457200">
              <a:lnSpc>
                <a:spcPct val="150000"/>
              </a:lnSpc>
            </a:pPr>
            <a:r>
              <a:rPr lang="zh-CN" altLang="zh-CN" sz="1000" dirty="0">
                <a:latin typeface="+mn-ea"/>
              </a:rPr>
              <a:t>十大知识领域中又细化了四十七个过程组，分别用来指导每个领域的每个活动。例如在进度领域，针对如何制定进度计划、怎样定义活动、活动需要哪些资源、活动需持续多长时间、活动的先后顺序、怎样</a:t>
            </a:r>
            <a:r>
              <a:rPr lang="zh-CN" altLang="zh-CN" sz="1000" dirty="0" smtClean="0">
                <a:latin typeface="+mn-ea"/>
              </a:rPr>
              <a:t>监控</a:t>
            </a:r>
            <a:r>
              <a:rPr lang="zh-CN" altLang="en-US" sz="1000" dirty="0">
                <a:latin typeface="+mn-ea"/>
              </a:rPr>
              <a:t>进度，都给出了详细的输入、工具方法和输出</a:t>
            </a:r>
            <a:r>
              <a:rPr lang="zh-CN" altLang="en-US" sz="1000" dirty="0" smtClean="0">
                <a:latin typeface="+mn-ea"/>
              </a:rPr>
              <a:t>。</a:t>
            </a:r>
            <a:endParaRPr lang="en-US" altLang="zh-CN" sz="1000" dirty="0" smtClean="0">
              <a:latin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15412" y="2787773"/>
            <a:ext cx="374441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sz="1000" dirty="0">
                <a:latin typeface="+mn-ea"/>
              </a:rPr>
              <a:t>如图所示，以项目的计划阶段为例，在计划阶段也会经历启动、规划、执行、监控和收尾的过程，这些过程会应用到十大知识领域的某些过程活动，通过这一连串的过程来保证输出的项目计划的质量。</a:t>
            </a:r>
          </a:p>
          <a:p>
            <a:pPr indent="457200">
              <a:lnSpc>
                <a:spcPct val="150000"/>
              </a:lnSpc>
            </a:pPr>
            <a:r>
              <a:rPr lang="zh-CN" altLang="en-US" sz="1000" dirty="0">
                <a:latin typeface="+mn-ea"/>
              </a:rPr>
              <a:t>总之，</a:t>
            </a:r>
            <a:r>
              <a:rPr lang="en-US" altLang="zh-CN" sz="1000" dirty="0">
                <a:latin typeface="+mn-ea"/>
              </a:rPr>
              <a:t>PMBOK</a:t>
            </a:r>
            <a:r>
              <a:rPr lang="zh-CN" altLang="en-US" sz="1000" dirty="0">
                <a:latin typeface="+mn-ea"/>
              </a:rPr>
              <a:t>总结的良好做法相当于一个工作宝典，这是无数项目人员总结出来业界最佳实践，可以对项目过程起到指导性作用。我们在具体的项目中可以遵循借鉴这些优良做法。但是，每个项目都是独特的，我们还应根据实际情况来选择适用的方法，正因为这些独特性才彰显项目之美</a:t>
            </a:r>
            <a:r>
              <a:rPr lang="zh-CN" altLang="en-US" sz="1000" dirty="0" smtClean="0">
                <a:latin typeface="+mn-ea"/>
              </a:rPr>
              <a:t>。</a:t>
            </a:r>
            <a:endParaRPr lang="zh-CN" altLang="en-US" sz="1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83862991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11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00B0F0"/>
      </a:accent2>
      <a:accent3>
        <a:srgbClr val="00B0F0"/>
      </a:accent3>
      <a:accent4>
        <a:srgbClr val="FFC000"/>
      </a:accent4>
      <a:accent5>
        <a:srgbClr val="4BACC6"/>
      </a:accent5>
      <a:accent6>
        <a:srgbClr val="F79646"/>
      </a:accent6>
      <a:hlink>
        <a:srgbClr val="366092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98F6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1263</Words>
  <Application>Microsoft Office PowerPoint</Application>
  <PresentationFormat>全屏显示(16:9)</PresentationFormat>
  <Paragraphs>64</Paragraphs>
  <Slides>11</Slides>
  <Notes>8</Notes>
  <HiddenSlides>0</HiddenSlides>
  <MMClips>2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3" baseType="lpstr">
      <vt:lpstr>Office 主题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nijialing</dc:creator>
  <cp:lastModifiedBy>nijialing</cp:lastModifiedBy>
  <cp:revision>137</cp:revision>
  <dcterms:created xsi:type="dcterms:W3CDTF">2014-08-10T04:03:00Z</dcterms:created>
  <dcterms:modified xsi:type="dcterms:W3CDTF">2019-04-06T09:24:15Z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2052-10.1.0.6065</vt:lpwstr>
  </property>
</Properties>
</file>

<file path=docProps/thumbnail.jpeg>
</file>